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87" d="100"/>
          <a:sy n="87" d="100"/>
        </p:scale>
        <p:origin x="8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21" name="Shape 1"/>
          <p:cNvSpPr/>
          <p:nvPr/>
        </p:nvSpPr>
        <p:spPr>
          <a:xfrm>
            <a:off x="0" y="0"/>
            <a:ext cx="14630400" cy="8229600"/>
          </a:xfrm>
          <a:prstGeom prst="rect">
            <a:avLst/>
          </a:prstGeom>
          <a:solidFill>
            <a:srgbClr val="080E26"/>
          </a:solidFill>
          <a:ln w="12700">
            <a:miter lim="400000"/>
          </a:ln>
        </p:spPr>
        <p:txBody>
          <a:bodyPr lIns="45719" rIns="45719"/>
          <a:lstStyle/>
          <a:p>
            <a:endParaRPr/>
          </a:p>
        </p:txBody>
      </p:sp>
      <p:sp>
        <p:nvSpPr>
          <p:cNvPr id="22" name="Text 2"/>
          <p:cNvSpPr txBox="1"/>
          <p:nvPr/>
        </p:nvSpPr>
        <p:spPr>
          <a:xfrm>
            <a:off x="2083713" y="940474"/>
            <a:ext cx="5463540" cy="2137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ts val="5400"/>
              </a:lnSpc>
              <a:defRPr sz="4300">
                <a:solidFill>
                  <a:srgbClr val="FFFFFF"/>
                </a:solidFill>
                <a:latin typeface="Fraunces"/>
                <a:ea typeface="Fraunces"/>
                <a:cs typeface="Fraunces"/>
                <a:sym typeface="Fraunces"/>
              </a:defRPr>
            </a:pPr>
            <a:r>
              <a:t>Team Zeta</a:t>
            </a:r>
          </a:p>
          <a:p>
            <a:pPr>
              <a:lnSpc>
                <a:spcPts val="5400"/>
              </a:lnSpc>
              <a:defRPr sz="4300">
                <a:solidFill>
                  <a:srgbClr val="FFFFFF"/>
                </a:solidFill>
                <a:latin typeface="Fraunces"/>
                <a:ea typeface="Fraunces"/>
                <a:cs typeface="Fraunces"/>
                <a:sym typeface="Fraunces"/>
              </a:defRPr>
            </a:pPr>
            <a:endParaRPr/>
          </a:p>
        </p:txBody>
      </p:sp>
      <p:sp>
        <p:nvSpPr>
          <p:cNvPr id="23" name="Text 3"/>
          <p:cNvSpPr txBox="1"/>
          <p:nvPr/>
        </p:nvSpPr>
        <p:spPr>
          <a:xfrm>
            <a:off x="2083712" y="3579019"/>
            <a:ext cx="2379426" cy="49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3200"/>
              </a:lnSpc>
              <a:defRPr sz="2600">
                <a:solidFill>
                  <a:srgbClr val="FFFFFF"/>
                </a:solidFill>
                <a:latin typeface="Fraunces"/>
                <a:ea typeface="Fraunces"/>
                <a:cs typeface="Fraunces"/>
                <a:sym typeface="Fraunces"/>
              </a:defRPr>
            </a:lvl1pPr>
          </a:lstStyle>
          <a:p>
            <a:r>
              <a:t>Team Members</a:t>
            </a:r>
          </a:p>
        </p:txBody>
      </p:sp>
      <p:sp>
        <p:nvSpPr>
          <p:cNvPr id="24" name="Text 4"/>
          <p:cNvSpPr txBox="1"/>
          <p:nvPr/>
        </p:nvSpPr>
        <p:spPr>
          <a:xfrm>
            <a:off x="2083712" y="4217670"/>
            <a:ext cx="3066100" cy="110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ts val="2700"/>
              </a:lnSpc>
              <a:defRPr sz="1700">
                <a:solidFill>
                  <a:srgbClr val="EBECEF"/>
                </a:solidFill>
                <a:latin typeface="Epilogue"/>
                <a:ea typeface="Epilogue"/>
                <a:cs typeface="Epilogue"/>
                <a:sym typeface="Epilogue"/>
              </a:defRPr>
            </a:pPr>
            <a:r>
              <a:t>RAJ RAWARIYA</a:t>
            </a:r>
          </a:p>
          <a:p>
            <a:pPr>
              <a:lnSpc>
                <a:spcPts val="2700"/>
              </a:lnSpc>
              <a:defRPr sz="1700">
                <a:solidFill>
                  <a:srgbClr val="EBECEF"/>
                </a:solidFill>
                <a:latin typeface="Epilogue"/>
                <a:ea typeface="Epilogue"/>
                <a:cs typeface="Epilogue"/>
                <a:sym typeface="Epilogue"/>
              </a:defRPr>
            </a:pPr>
            <a:r>
              <a:t>HARSH KHANDELWAL</a:t>
            </a:r>
          </a:p>
          <a:p>
            <a:pPr>
              <a:lnSpc>
                <a:spcPts val="2700"/>
              </a:lnSpc>
              <a:defRPr sz="1700">
                <a:solidFill>
                  <a:srgbClr val="EBECEF"/>
                </a:solidFill>
                <a:latin typeface="Epilogue"/>
                <a:ea typeface="Epilogue"/>
                <a:cs typeface="Epilogue"/>
                <a:sym typeface="Epilogue"/>
              </a:defRPr>
            </a:pPr>
            <a:r>
              <a:t>SAKSHAM JAIN</a:t>
            </a:r>
          </a:p>
        </p:txBody>
      </p:sp>
      <p:sp>
        <p:nvSpPr>
          <p:cNvPr id="25" name="Text 5"/>
          <p:cNvSpPr txBox="1"/>
          <p:nvPr/>
        </p:nvSpPr>
        <p:spPr>
          <a:xfrm>
            <a:off x="5790843" y="3579019"/>
            <a:ext cx="3064908" cy="49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3200"/>
              </a:lnSpc>
              <a:defRPr sz="2600">
                <a:solidFill>
                  <a:srgbClr val="FFFFFF"/>
                </a:solidFill>
                <a:latin typeface="Fraunces"/>
                <a:ea typeface="Fraunces"/>
                <a:cs typeface="Fraunces"/>
                <a:sym typeface="Fraunces"/>
              </a:defRPr>
            </a:lvl1pPr>
          </a:lstStyle>
          <a:p>
            <a:r>
              <a:t>Problem Statement:</a:t>
            </a:r>
          </a:p>
        </p:txBody>
      </p:sp>
      <p:sp>
        <p:nvSpPr>
          <p:cNvPr id="26" name="Text 6"/>
          <p:cNvSpPr txBox="1"/>
          <p:nvPr/>
        </p:nvSpPr>
        <p:spPr>
          <a:xfrm>
            <a:off x="5790843" y="4634150"/>
            <a:ext cx="2319856" cy="41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1700">
                <a:solidFill>
                  <a:srgbClr val="EBECEF"/>
                </a:solidFill>
                <a:latin typeface="Epilogue"/>
                <a:ea typeface="Epilogue"/>
                <a:cs typeface="Epilogue"/>
                <a:sym typeface="Epilogue"/>
              </a:defRPr>
            </a:lvl1pPr>
          </a:lstStyle>
          <a:p>
            <a:r>
              <a:t>CITIZEN SAFETY APP</a:t>
            </a:r>
          </a:p>
        </p:txBody>
      </p:sp>
      <p:pic>
        <p:nvPicPr>
          <p:cNvPr id="27" name="Image 0" descr="Image 0"/>
          <p:cNvPicPr>
            <a:picLocks noChangeAspect="1"/>
          </p:cNvPicPr>
          <p:nvPr/>
        </p:nvPicPr>
        <p:blipFill>
          <a:blip r:embed="rId2"/>
          <a:stretch>
            <a:fillRect/>
          </a:stretch>
        </p:blipFill>
        <p:spPr>
          <a:xfrm>
            <a:off x="9458682" y="3567707"/>
            <a:ext cx="3141108" cy="333291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146" name="Shape 1"/>
          <p:cNvSpPr/>
          <p:nvPr/>
        </p:nvSpPr>
        <p:spPr>
          <a:xfrm>
            <a:off x="0" y="0"/>
            <a:ext cx="14630400" cy="8229600"/>
          </a:xfrm>
          <a:prstGeom prst="rect">
            <a:avLst/>
          </a:prstGeom>
          <a:solidFill>
            <a:srgbClr val="080E26"/>
          </a:solidFill>
          <a:ln w="12700">
            <a:miter lim="400000"/>
          </a:ln>
        </p:spPr>
        <p:txBody>
          <a:bodyPr lIns="45719" rIns="45719"/>
          <a:lstStyle/>
          <a:p>
            <a:endParaRPr/>
          </a:p>
        </p:txBody>
      </p:sp>
      <p:pic>
        <p:nvPicPr>
          <p:cNvPr id="147"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48" name="Shape 2"/>
          <p:cNvSpPr/>
          <p:nvPr/>
        </p:nvSpPr>
        <p:spPr>
          <a:xfrm>
            <a:off x="0" y="0"/>
            <a:ext cx="14630400" cy="8229600"/>
          </a:xfrm>
          <a:prstGeom prst="rect">
            <a:avLst/>
          </a:prstGeom>
          <a:solidFill>
            <a:srgbClr val="080E26">
              <a:alpha val="80000"/>
            </a:srgbClr>
          </a:solidFill>
          <a:ln w="12700">
            <a:miter lim="400000"/>
          </a:ln>
        </p:spPr>
        <p:txBody>
          <a:bodyPr lIns="45719" rIns="45719"/>
          <a:lstStyle/>
          <a:p>
            <a:endParaRPr/>
          </a:p>
        </p:txBody>
      </p:sp>
      <p:sp>
        <p:nvSpPr>
          <p:cNvPr id="149" name="Text 3"/>
          <p:cNvSpPr txBox="1"/>
          <p:nvPr/>
        </p:nvSpPr>
        <p:spPr>
          <a:xfrm>
            <a:off x="2083713" y="1694616"/>
            <a:ext cx="6873327" cy="765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a:solidFill>
                  <a:srgbClr val="FFFFFF"/>
                </a:solidFill>
                <a:latin typeface="Fraunces"/>
                <a:ea typeface="Fraunces"/>
                <a:cs typeface="Fraunces"/>
                <a:sym typeface="Fraunces"/>
              </a:defRPr>
            </a:lvl1pPr>
          </a:lstStyle>
          <a:p>
            <a:r>
              <a:rPr dirty="0"/>
              <a:t>User Reporting &amp; Education</a:t>
            </a:r>
          </a:p>
        </p:txBody>
      </p:sp>
      <p:sp>
        <p:nvSpPr>
          <p:cNvPr id="150" name="Shape 4"/>
          <p:cNvSpPr/>
          <p:nvPr/>
        </p:nvSpPr>
        <p:spPr>
          <a:xfrm>
            <a:off x="7293054" y="2722245"/>
            <a:ext cx="44411" cy="3812619"/>
          </a:xfrm>
          <a:prstGeom prst="roundRect">
            <a:avLst>
              <a:gd name="adj" fmla="val 50000"/>
            </a:avLst>
          </a:prstGeom>
          <a:solidFill>
            <a:srgbClr val="414A70"/>
          </a:solidFill>
          <a:ln w="12700">
            <a:miter lim="400000"/>
          </a:ln>
        </p:spPr>
        <p:txBody>
          <a:bodyPr lIns="45719" rIns="45719"/>
          <a:lstStyle/>
          <a:p>
            <a:endParaRPr/>
          </a:p>
        </p:txBody>
      </p:sp>
      <p:sp>
        <p:nvSpPr>
          <p:cNvPr id="151" name="Shape 5"/>
          <p:cNvSpPr/>
          <p:nvPr/>
        </p:nvSpPr>
        <p:spPr>
          <a:xfrm>
            <a:off x="6287630" y="3123545"/>
            <a:ext cx="777598" cy="44411"/>
          </a:xfrm>
          <a:prstGeom prst="roundRect">
            <a:avLst>
              <a:gd name="adj" fmla="val 50000"/>
            </a:avLst>
          </a:prstGeom>
          <a:solidFill>
            <a:srgbClr val="414A70"/>
          </a:solidFill>
          <a:ln w="12700">
            <a:miter lim="400000"/>
          </a:ln>
        </p:spPr>
        <p:txBody>
          <a:bodyPr lIns="45719" rIns="45719"/>
          <a:lstStyle/>
          <a:p>
            <a:endParaRPr/>
          </a:p>
        </p:txBody>
      </p:sp>
      <p:sp>
        <p:nvSpPr>
          <p:cNvPr id="152" name="Shape 6"/>
          <p:cNvSpPr/>
          <p:nvPr/>
        </p:nvSpPr>
        <p:spPr>
          <a:xfrm>
            <a:off x="7065227" y="2895837"/>
            <a:ext cx="499944" cy="499944"/>
          </a:xfrm>
          <a:prstGeom prst="roundRect">
            <a:avLst>
              <a:gd name="adj" fmla="val 20000"/>
            </a:avLst>
          </a:prstGeom>
          <a:solidFill>
            <a:srgbClr val="283157"/>
          </a:solidFill>
          <a:ln w="7620">
            <a:solidFill>
              <a:srgbClr val="414A70"/>
            </a:solidFill>
          </a:ln>
        </p:spPr>
        <p:txBody>
          <a:bodyPr lIns="45719" rIns="45719"/>
          <a:lstStyle/>
          <a:p>
            <a:endParaRPr/>
          </a:p>
        </p:txBody>
      </p:sp>
      <p:sp>
        <p:nvSpPr>
          <p:cNvPr id="153" name="Text 7"/>
          <p:cNvSpPr txBox="1"/>
          <p:nvPr/>
        </p:nvSpPr>
        <p:spPr>
          <a:xfrm>
            <a:off x="7171249" y="2937510"/>
            <a:ext cx="287783" cy="49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a:solidFill>
                  <a:srgbClr val="EBECEF"/>
                </a:solidFill>
                <a:latin typeface="Fraunces"/>
                <a:ea typeface="Fraunces"/>
                <a:cs typeface="Fraunces"/>
                <a:sym typeface="Fraunces"/>
              </a:defRPr>
            </a:lvl1pPr>
          </a:lstStyle>
          <a:p>
            <a:r>
              <a:t>1</a:t>
            </a:r>
          </a:p>
        </p:txBody>
      </p:sp>
      <p:sp>
        <p:nvSpPr>
          <p:cNvPr id="154" name="Text 8"/>
          <p:cNvSpPr txBox="1"/>
          <p:nvPr/>
        </p:nvSpPr>
        <p:spPr>
          <a:xfrm>
            <a:off x="4149699" y="2944416"/>
            <a:ext cx="1897725"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lnSpc>
                <a:spcPts val="2700"/>
              </a:lnSpc>
              <a:defRPr sz="2100">
                <a:solidFill>
                  <a:srgbClr val="EBECEF"/>
                </a:solidFill>
                <a:latin typeface="Fraunces"/>
                <a:ea typeface="Fraunces"/>
                <a:cs typeface="Fraunces"/>
                <a:sym typeface="Fraunces"/>
              </a:defRPr>
            </a:lvl1pPr>
          </a:lstStyle>
          <a:p>
            <a:r>
              <a:t>User Reporting</a:t>
            </a:r>
          </a:p>
        </p:txBody>
      </p:sp>
      <p:sp>
        <p:nvSpPr>
          <p:cNvPr id="155" name="Text 9"/>
          <p:cNvSpPr txBox="1"/>
          <p:nvPr/>
        </p:nvSpPr>
        <p:spPr>
          <a:xfrm>
            <a:off x="2083712" y="3424832"/>
            <a:ext cx="3963711" cy="144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ts val="2700"/>
              </a:lnSpc>
              <a:defRPr sz="1700">
                <a:solidFill>
                  <a:srgbClr val="EBECEF"/>
                </a:solidFill>
                <a:latin typeface="Epilogue"/>
                <a:ea typeface="Epilogue"/>
                <a:cs typeface="Epilogue"/>
                <a:sym typeface="Epilogue"/>
              </a:defRPr>
            </a:lvl1pPr>
          </a:lstStyle>
          <a:p>
            <a:r>
              <a:t>Allow users to report suspicious activity or false positives, helping improve the app's detection algorithms and database.</a:t>
            </a:r>
          </a:p>
        </p:txBody>
      </p:sp>
      <p:sp>
        <p:nvSpPr>
          <p:cNvPr id="156" name="Shape 10"/>
          <p:cNvSpPr/>
          <p:nvPr/>
        </p:nvSpPr>
        <p:spPr>
          <a:xfrm>
            <a:off x="7565172" y="4234398"/>
            <a:ext cx="777598" cy="44411"/>
          </a:xfrm>
          <a:prstGeom prst="roundRect">
            <a:avLst>
              <a:gd name="adj" fmla="val 50000"/>
            </a:avLst>
          </a:prstGeom>
          <a:solidFill>
            <a:srgbClr val="414A70"/>
          </a:solidFill>
          <a:ln w="12700">
            <a:miter lim="400000"/>
          </a:ln>
        </p:spPr>
        <p:txBody>
          <a:bodyPr lIns="45719" rIns="45719"/>
          <a:lstStyle/>
          <a:p>
            <a:endParaRPr/>
          </a:p>
        </p:txBody>
      </p:sp>
      <p:sp>
        <p:nvSpPr>
          <p:cNvPr id="157" name="Shape 11"/>
          <p:cNvSpPr/>
          <p:nvPr/>
        </p:nvSpPr>
        <p:spPr>
          <a:xfrm>
            <a:off x="7065227" y="4006691"/>
            <a:ext cx="499944" cy="499944"/>
          </a:xfrm>
          <a:prstGeom prst="roundRect">
            <a:avLst>
              <a:gd name="adj" fmla="val 20000"/>
            </a:avLst>
          </a:prstGeom>
          <a:solidFill>
            <a:srgbClr val="283157"/>
          </a:solidFill>
          <a:ln w="7620">
            <a:solidFill>
              <a:srgbClr val="414A70"/>
            </a:solidFill>
          </a:ln>
        </p:spPr>
        <p:txBody>
          <a:bodyPr lIns="45719" rIns="45719"/>
          <a:lstStyle/>
          <a:p>
            <a:endParaRPr/>
          </a:p>
        </p:txBody>
      </p:sp>
      <p:sp>
        <p:nvSpPr>
          <p:cNvPr id="158" name="Text 12"/>
          <p:cNvSpPr txBox="1"/>
          <p:nvPr/>
        </p:nvSpPr>
        <p:spPr>
          <a:xfrm>
            <a:off x="7171309" y="4048362"/>
            <a:ext cx="287782" cy="49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a:solidFill>
                  <a:srgbClr val="EBECEF"/>
                </a:solidFill>
                <a:latin typeface="Fraunces"/>
                <a:ea typeface="Fraunces"/>
                <a:cs typeface="Fraunces"/>
                <a:sym typeface="Fraunces"/>
              </a:defRPr>
            </a:lvl1pPr>
          </a:lstStyle>
          <a:p>
            <a:r>
              <a:t>2</a:t>
            </a:r>
          </a:p>
        </p:txBody>
      </p:sp>
      <p:sp>
        <p:nvSpPr>
          <p:cNvPr id="159" name="Text 13"/>
          <p:cNvSpPr txBox="1"/>
          <p:nvPr/>
        </p:nvSpPr>
        <p:spPr>
          <a:xfrm>
            <a:off x="8582977" y="4055269"/>
            <a:ext cx="2460686"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User Empowerment</a:t>
            </a:r>
          </a:p>
        </p:txBody>
      </p:sp>
      <p:sp>
        <p:nvSpPr>
          <p:cNvPr id="160" name="Text 14"/>
          <p:cNvSpPr txBox="1"/>
          <p:nvPr/>
        </p:nvSpPr>
        <p:spPr>
          <a:xfrm>
            <a:off x="8582977" y="4535685"/>
            <a:ext cx="3963711" cy="1787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Provide educational resources within the app to help users recognize and avoid common cyber threats, empowering them to protect themselves proactively.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30" name="Shape 1"/>
          <p:cNvSpPr/>
          <p:nvPr/>
        </p:nvSpPr>
        <p:spPr>
          <a:xfrm>
            <a:off x="0" y="0"/>
            <a:ext cx="14630400" cy="8229600"/>
          </a:xfrm>
          <a:prstGeom prst="rect">
            <a:avLst/>
          </a:prstGeom>
          <a:solidFill>
            <a:srgbClr val="080E26"/>
          </a:solidFill>
          <a:ln w="12700">
            <a:miter lim="400000"/>
          </a:ln>
        </p:spPr>
        <p:txBody>
          <a:bodyPr lIns="45719" rIns="45719"/>
          <a:lstStyle/>
          <a:p>
            <a:endParaRPr/>
          </a:p>
        </p:txBody>
      </p:sp>
      <p:pic>
        <p:nvPicPr>
          <p:cNvPr id="31"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32" name="Text 2"/>
          <p:cNvSpPr txBox="1"/>
          <p:nvPr/>
        </p:nvSpPr>
        <p:spPr>
          <a:xfrm>
            <a:off x="878919" y="2643067"/>
            <a:ext cx="5500847" cy="903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6500"/>
              </a:lnSpc>
              <a:defRPr sz="5200">
                <a:solidFill>
                  <a:srgbClr val="FFFFFF"/>
                </a:solidFill>
                <a:latin typeface="Fraunces"/>
                <a:ea typeface="Fraunces"/>
                <a:cs typeface="Fraunces"/>
                <a:sym typeface="Fraunces"/>
              </a:defRPr>
            </a:lvl1pPr>
          </a:lstStyle>
          <a:p>
            <a:r>
              <a:t>Citizen Safety App</a:t>
            </a:r>
          </a:p>
        </p:txBody>
      </p:sp>
      <p:sp>
        <p:nvSpPr>
          <p:cNvPr id="33" name="Text 3"/>
          <p:cNvSpPr txBox="1"/>
          <p:nvPr/>
        </p:nvSpPr>
        <p:spPr>
          <a:xfrm>
            <a:off x="878919" y="3809524"/>
            <a:ext cx="7386161" cy="178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The Citizen Safety App aims to protect individuals against cybercrimes by flagging malicious or fraudulent indicators in real time. By analyzing mobile numbers, SMS headers, URL links, UPI addresses, Bitcoin wallet addresses, and SMS templates, the app identifies potential threats and alerts users accordingly.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36" name="Shape 1"/>
          <p:cNvSpPr/>
          <p:nvPr/>
        </p:nvSpPr>
        <p:spPr>
          <a:xfrm>
            <a:off x="0" y="0"/>
            <a:ext cx="14630400" cy="8229600"/>
          </a:xfrm>
          <a:prstGeom prst="rect">
            <a:avLst/>
          </a:prstGeom>
          <a:solidFill>
            <a:srgbClr val="080E26"/>
          </a:solidFill>
          <a:ln w="12700">
            <a:miter lim="400000"/>
          </a:ln>
        </p:spPr>
        <p:txBody>
          <a:bodyPr lIns="45719" rIns="45719"/>
          <a:lstStyle/>
          <a:p>
            <a:endParaRPr/>
          </a:p>
        </p:txBody>
      </p:sp>
      <p:pic>
        <p:nvPicPr>
          <p:cNvPr id="37" name="Image 0" descr="Image 0"/>
          <p:cNvPicPr>
            <a:picLocks noChangeAspect="1"/>
          </p:cNvPicPr>
          <p:nvPr/>
        </p:nvPicPr>
        <p:blipFill>
          <a:blip r:embed="rId2"/>
          <a:stretch>
            <a:fillRect/>
          </a:stretch>
        </p:blipFill>
        <p:spPr>
          <a:xfrm>
            <a:off x="0" y="0"/>
            <a:ext cx="3657600" cy="8229600"/>
          </a:xfrm>
          <a:prstGeom prst="rect">
            <a:avLst/>
          </a:prstGeom>
          <a:ln w="12700">
            <a:miter lim="400000"/>
          </a:ln>
        </p:spPr>
      </p:pic>
      <p:pic>
        <p:nvPicPr>
          <p:cNvPr id="38" name="Image 1" descr="Image 1"/>
          <p:cNvPicPr>
            <a:picLocks noChangeAspect="1"/>
          </p:cNvPicPr>
          <p:nvPr/>
        </p:nvPicPr>
        <p:blipFill>
          <a:blip r:embed="rId3"/>
          <a:stretch>
            <a:fillRect/>
          </a:stretch>
        </p:blipFill>
        <p:spPr>
          <a:xfrm>
            <a:off x="264200" y="3078360"/>
            <a:ext cx="3129202" cy="2072879"/>
          </a:xfrm>
          <a:prstGeom prst="rect">
            <a:avLst/>
          </a:prstGeom>
          <a:ln w="12700">
            <a:miter lim="400000"/>
          </a:ln>
        </p:spPr>
      </p:pic>
      <p:sp>
        <p:nvSpPr>
          <p:cNvPr id="39" name="Text 2"/>
          <p:cNvSpPr txBox="1"/>
          <p:nvPr/>
        </p:nvSpPr>
        <p:spPr>
          <a:xfrm>
            <a:off x="4496156" y="749498"/>
            <a:ext cx="9295687" cy="739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5200"/>
              </a:lnSpc>
              <a:defRPr sz="4100">
                <a:solidFill>
                  <a:srgbClr val="FFFFFF"/>
                </a:solidFill>
                <a:latin typeface="Fraunces"/>
                <a:ea typeface="Fraunces"/>
                <a:cs typeface="Fraunces"/>
                <a:sym typeface="Fraunces"/>
              </a:defRPr>
            </a:lvl1pPr>
          </a:lstStyle>
          <a:p>
            <a:r>
              <a:t>Real-time Malicious Indicator Detection</a:t>
            </a:r>
          </a:p>
        </p:txBody>
      </p:sp>
      <p:sp>
        <p:nvSpPr>
          <p:cNvPr id="40" name="Shape 3"/>
          <p:cNvSpPr/>
          <p:nvPr/>
        </p:nvSpPr>
        <p:spPr>
          <a:xfrm>
            <a:off x="4746426" y="2388155"/>
            <a:ext cx="42268" cy="5091829"/>
          </a:xfrm>
          <a:prstGeom prst="roundRect">
            <a:avLst>
              <a:gd name="adj" fmla="val 50000"/>
            </a:avLst>
          </a:prstGeom>
          <a:solidFill>
            <a:srgbClr val="414A70"/>
          </a:solidFill>
          <a:ln w="12700">
            <a:miter lim="400000"/>
          </a:ln>
        </p:spPr>
        <p:txBody>
          <a:bodyPr lIns="45719" rIns="45719"/>
          <a:lstStyle/>
          <a:p>
            <a:endParaRPr/>
          </a:p>
        </p:txBody>
      </p:sp>
      <p:sp>
        <p:nvSpPr>
          <p:cNvPr id="41" name="Shape 4"/>
          <p:cNvSpPr/>
          <p:nvPr/>
        </p:nvSpPr>
        <p:spPr>
          <a:xfrm>
            <a:off x="5005327" y="2769929"/>
            <a:ext cx="739974" cy="42268"/>
          </a:xfrm>
          <a:prstGeom prst="roundRect">
            <a:avLst>
              <a:gd name="adj" fmla="val 50000"/>
            </a:avLst>
          </a:prstGeom>
          <a:solidFill>
            <a:srgbClr val="414A70"/>
          </a:solidFill>
          <a:ln w="12700">
            <a:miter lim="400000"/>
          </a:ln>
        </p:spPr>
        <p:txBody>
          <a:bodyPr lIns="45719" rIns="45719"/>
          <a:lstStyle/>
          <a:p>
            <a:endParaRPr/>
          </a:p>
        </p:txBody>
      </p:sp>
      <p:sp>
        <p:nvSpPr>
          <p:cNvPr id="42" name="Shape 5"/>
          <p:cNvSpPr/>
          <p:nvPr/>
        </p:nvSpPr>
        <p:spPr>
          <a:xfrm>
            <a:off x="4529673" y="2553294"/>
            <a:ext cx="475656" cy="475656"/>
          </a:xfrm>
          <a:prstGeom prst="roundRect">
            <a:avLst>
              <a:gd name="adj" fmla="val 20003"/>
            </a:avLst>
          </a:prstGeom>
          <a:solidFill>
            <a:srgbClr val="283157"/>
          </a:solidFill>
          <a:ln w="7620">
            <a:solidFill>
              <a:srgbClr val="414A70"/>
            </a:solidFill>
          </a:ln>
        </p:spPr>
        <p:txBody>
          <a:bodyPr lIns="45719" rIns="45719"/>
          <a:lstStyle/>
          <a:p>
            <a:endParaRPr/>
          </a:p>
        </p:txBody>
      </p:sp>
      <p:sp>
        <p:nvSpPr>
          <p:cNvPr id="43" name="Text 6"/>
          <p:cNvSpPr txBox="1"/>
          <p:nvPr/>
        </p:nvSpPr>
        <p:spPr>
          <a:xfrm>
            <a:off x="4630672" y="2592823"/>
            <a:ext cx="273657" cy="476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100"/>
              </a:lnSpc>
              <a:defRPr sz="2400">
                <a:solidFill>
                  <a:srgbClr val="EBECEF"/>
                </a:solidFill>
                <a:latin typeface="Fraunces"/>
                <a:ea typeface="Fraunces"/>
                <a:cs typeface="Fraunces"/>
                <a:sym typeface="Fraunces"/>
              </a:defRPr>
            </a:lvl1pPr>
          </a:lstStyle>
          <a:p>
            <a:r>
              <a:t>1</a:t>
            </a:r>
          </a:p>
        </p:txBody>
      </p:sp>
      <p:sp>
        <p:nvSpPr>
          <p:cNvPr id="44" name="Text 7"/>
          <p:cNvSpPr txBox="1"/>
          <p:nvPr/>
        </p:nvSpPr>
        <p:spPr>
          <a:xfrm>
            <a:off x="5975985" y="2599491"/>
            <a:ext cx="2645629" cy="414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600"/>
              </a:lnSpc>
              <a:defRPr sz="2000">
                <a:solidFill>
                  <a:srgbClr val="EBECEF"/>
                </a:solidFill>
                <a:latin typeface="Fraunces"/>
                <a:ea typeface="Fraunces"/>
                <a:cs typeface="Fraunces"/>
                <a:sym typeface="Fraunces"/>
              </a:defRPr>
            </a:lvl1pPr>
          </a:lstStyle>
          <a:p>
            <a:r>
              <a:t>Continuous Monitoring</a:t>
            </a:r>
          </a:p>
        </p:txBody>
      </p:sp>
      <p:sp>
        <p:nvSpPr>
          <p:cNvPr id="45" name="Text 8"/>
          <p:cNvSpPr txBox="1"/>
          <p:nvPr/>
        </p:nvSpPr>
        <p:spPr>
          <a:xfrm>
            <a:off x="5975985" y="3056691"/>
            <a:ext cx="7815859" cy="73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600"/>
              </a:lnSpc>
              <a:defRPr sz="1600">
                <a:solidFill>
                  <a:srgbClr val="EBECEF"/>
                </a:solidFill>
                <a:latin typeface="Epilogue"/>
                <a:ea typeface="Epilogue"/>
                <a:cs typeface="Epilogue"/>
                <a:sym typeface="Epilogue"/>
              </a:defRPr>
            </a:lvl1pPr>
          </a:lstStyle>
          <a:p>
            <a:r>
              <a:t>The app should continuously monitor incoming data such as SMS, URLs, and other digital communication channels for potential threats.</a:t>
            </a:r>
          </a:p>
        </p:txBody>
      </p:sp>
      <p:sp>
        <p:nvSpPr>
          <p:cNvPr id="46" name="Shape 9"/>
          <p:cNvSpPr/>
          <p:nvPr/>
        </p:nvSpPr>
        <p:spPr>
          <a:xfrm>
            <a:off x="5005327" y="4537650"/>
            <a:ext cx="739974" cy="42268"/>
          </a:xfrm>
          <a:prstGeom prst="roundRect">
            <a:avLst>
              <a:gd name="adj" fmla="val 50000"/>
            </a:avLst>
          </a:prstGeom>
          <a:solidFill>
            <a:srgbClr val="414A70"/>
          </a:solidFill>
          <a:ln w="12700">
            <a:miter lim="400000"/>
          </a:ln>
        </p:spPr>
        <p:txBody>
          <a:bodyPr lIns="45719" rIns="45719"/>
          <a:lstStyle/>
          <a:p>
            <a:endParaRPr/>
          </a:p>
        </p:txBody>
      </p:sp>
      <p:sp>
        <p:nvSpPr>
          <p:cNvPr id="47" name="Shape 10"/>
          <p:cNvSpPr/>
          <p:nvPr/>
        </p:nvSpPr>
        <p:spPr>
          <a:xfrm>
            <a:off x="4529673" y="4321016"/>
            <a:ext cx="475656" cy="475656"/>
          </a:xfrm>
          <a:prstGeom prst="roundRect">
            <a:avLst>
              <a:gd name="adj" fmla="val 20003"/>
            </a:avLst>
          </a:prstGeom>
          <a:solidFill>
            <a:srgbClr val="283157"/>
          </a:solidFill>
          <a:ln w="7620">
            <a:solidFill>
              <a:srgbClr val="414A70"/>
            </a:solidFill>
          </a:ln>
        </p:spPr>
        <p:txBody>
          <a:bodyPr lIns="45719" rIns="45719"/>
          <a:lstStyle/>
          <a:p>
            <a:endParaRPr/>
          </a:p>
        </p:txBody>
      </p:sp>
      <p:sp>
        <p:nvSpPr>
          <p:cNvPr id="48" name="Text 11"/>
          <p:cNvSpPr txBox="1"/>
          <p:nvPr/>
        </p:nvSpPr>
        <p:spPr>
          <a:xfrm>
            <a:off x="4630613" y="4360545"/>
            <a:ext cx="273657" cy="476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100"/>
              </a:lnSpc>
              <a:defRPr sz="2400">
                <a:solidFill>
                  <a:srgbClr val="EBECEF"/>
                </a:solidFill>
                <a:latin typeface="Fraunces"/>
                <a:ea typeface="Fraunces"/>
                <a:cs typeface="Fraunces"/>
                <a:sym typeface="Fraunces"/>
              </a:defRPr>
            </a:lvl1pPr>
          </a:lstStyle>
          <a:p>
            <a:r>
              <a:t>2</a:t>
            </a:r>
          </a:p>
        </p:txBody>
      </p:sp>
      <p:sp>
        <p:nvSpPr>
          <p:cNvPr id="49" name="Text 12"/>
          <p:cNvSpPr txBox="1"/>
          <p:nvPr/>
        </p:nvSpPr>
        <p:spPr>
          <a:xfrm>
            <a:off x="5975985" y="4367212"/>
            <a:ext cx="2334950" cy="414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600"/>
              </a:lnSpc>
              <a:defRPr sz="2000">
                <a:solidFill>
                  <a:srgbClr val="EBECEF"/>
                </a:solidFill>
                <a:latin typeface="Fraunces"/>
                <a:ea typeface="Fraunces"/>
                <a:cs typeface="Fraunces"/>
                <a:sym typeface="Fraunces"/>
              </a:defRPr>
            </a:lvl1pPr>
          </a:lstStyle>
          <a:p>
            <a:r>
              <a:t>Threat Identification</a:t>
            </a:r>
          </a:p>
        </p:txBody>
      </p:sp>
      <p:sp>
        <p:nvSpPr>
          <p:cNvPr id="50" name="Text 13"/>
          <p:cNvSpPr txBox="1"/>
          <p:nvPr/>
        </p:nvSpPr>
        <p:spPr>
          <a:xfrm>
            <a:off x="5975985" y="4824412"/>
            <a:ext cx="7815859" cy="402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600"/>
              </a:lnSpc>
              <a:defRPr sz="1600">
                <a:solidFill>
                  <a:srgbClr val="EBECEF"/>
                </a:solidFill>
                <a:latin typeface="Epilogue"/>
                <a:ea typeface="Epilogue"/>
                <a:cs typeface="Epilogue"/>
                <a:sym typeface="Epilogue"/>
              </a:defRPr>
            </a:lvl1pPr>
          </a:lstStyle>
          <a:p>
            <a:r>
              <a:t>Identify and flag potential threats in real time to ensure users are promptly alerted.</a:t>
            </a:r>
          </a:p>
        </p:txBody>
      </p:sp>
      <p:sp>
        <p:nvSpPr>
          <p:cNvPr id="51" name="Shape 14"/>
          <p:cNvSpPr/>
          <p:nvPr/>
        </p:nvSpPr>
        <p:spPr>
          <a:xfrm>
            <a:off x="5005327" y="6305370"/>
            <a:ext cx="739974" cy="42268"/>
          </a:xfrm>
          <a:prstGeom prst="roundRect">
            <a:avLst>
              <a:gd name="adj" fmla="val 50000"/>
            </a:avLst>
          </a:prstGeom>
          <a:solidFill>
            <a:srgbClr val="414A70"/>
          </a:solidFill>
          <a:ln w="12700">
            <a:miter lim="400000"/>
          </a:ln>
        </p:spPr>
        <p:txBody>
          <a:bodyPr lIns="45719" rIns="45719"/>
          <a:lstStyle/>
          <a:p>
            <a:endParaRPr/>
          </a:p>
        </p:txBody>
      </p:sp>
      <p:sp>
        <p:nvSpPr>
          <p:cNvPr id="52" name="Shape 15"/>
          <p:cNvSpPr/>
          <p:nvPr/>
        </p:nvSpPr>
        <p:spPr>
          <a:xfrm>
            <a:off x="4529673" y="6088736"/>
            <a:ext cx="475656" cy="475656"/>
          </a:xfrm>
          <a:prstGeom prst="roundRect">
            <a:avLst>
              <a:gd name="adj" fmla="val 20003"/>
            </a:avLst>
          </a:prstGeom>
          <a:solidFill>
            <a:srgbClr val="283157"/>
          </a:solidFill>
          <a:ln w="7620">
            <a:solidFill>
              <a:srgbClr val="414A70"/>
            </a:solidFill>
          </a:ln>
        </p:spPr>
        <p:txBody>
          <a:bodyPr lIns="45719" rIns="45719"/>
          <a:lstStyle/>
          <a:p>
            <a:endParaRPr/>
          </a:p>
        </p:txBody>
      </p:sp>
      <p:sp>
        <p:nvSpPr>
          <p:cNvPr id="53" name="Text 16"/>
          <p:cNvSpPr txBox="1"/>
          <p:nvPr/>
        </p:nvSpPr>
        <p:spPr>
          <a:xfrm>
            <a:off x="4630613" y="6128265"/>
            <a:ext cx="273656" cy="476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100"/>
              </a:lnSpc>
              <a:defRPr sz="2400">
                <a:solidFill>
                  <a:srgbClr val="EBECEF"/>
                </a:solidFill>
                <a:latin typeface="Fraunces"/>
                <a:ea typeface="Fraunces"/>
                <a:cs typeface="Fraunces"/>
                <a:sym typeface="Fraunces"/>
              </a:defRPr>
            </a:lvl1pPr>
          </a:lstStyle>
          <a:p>
            <a:r>
              <a:t>3</a:t>
            </a:r>
          </a:p>
        </p:txBody>
      </p:sp>
      <p:sp>
        <p:nvSpPr>
          <p:cNvPr id="54" name="Text 17"/>
          <p:cNvSpPr txBox="1"/>
          <p:nvPr/>
        </p:nvSpPr>
        <p:spPr>
          <a:xfrm>
            <a:off x="5975985" y="6134932"/>
            <a:ext cx="1543805" cy="414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600"/>
              </a:lnSpc>
              <a:defRPr sz="2000">
                <a:solidFill>
                  <a:srgbClr val="EBECEF"/>
                </a:solidFill>
                <a:latin typeface="Fraunces"/>
                <a:ea typeface="Fraunces"/>
                <a:cs typeface="Fraunces"/>
                <a:sym typeface="Fraunces"/>
              </a:defRPr>
            </a:lvl1pPr>
          </a:lstStyle>
          <a:p>
            <a:r>
              <a:t>Alert System</a:t>
            </a:r>
          </a:p>
        </p:txBody>
      </p:sp>
      <p:sp>
        <p:nvSpPr>
          <p:cNvPr id="55" name="Text 18"/>
          <p:cNvSpPr txBox="1"/>
          <p:nvPr/>
        </p:nvSpPr>
        <p:spPr>
          <a:xfrm>
            <a:off x="5975985" y="6592133"/>
            <a:ext cx="7815859" cy="73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600"/>
              </a:lnSpc>
              <a:defRPr sz="1600">
                <a:solidFill>
                  <a:srgbClr val="EBECEF"/>
                </a:solidFill>
                <a:latin typeface="Epilogue"/>
                <a:ea typeface="Epilogue"/>
                <a:cs typeface="Epilogue"/>
                <a:sym typeface="Epilogue"/>
              </a:defRPr>
            </a:lvl1pPr>
          </a:lstStyle>
          <a:p>
            <a:r>
              <a:t>Instantly alert users when a potential threat is detected, providing them with information on the type of threat and recommended actions to take.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58" name="Shape 1"/>
          <p:cNvSpPr/>
          <p:nvPr/>
        </p:nvSpPr>
        <p:spPr>
          <a:xfrm>
            <a:off x="0" y="0"/>
            <a:ext cx="14630400" cy="8229600"/>
          </a:xfrm>
          <a:prstGeom prst="rect">
            <a:avLst/>
          </a:prstGeom>
          <a:solidFill>
            <a:srgbClr val="080E26"/>
          </a:solidFill>
          <a:ln w="12700">
            <a:miter lim="400000"/>
          </a:ln>
        </p:spPr>
        <p:txBody>
          <a:bodyPr lIns="45719" rIns="45719"/>
          <a:lstStyle/>
          <a:p>
            <a:endParaRPr/>
          </a:p>
        </p:txBody>
      </p:sp>
      <p:pic>
        <p:nvPicPr>
          <p:cNvPr id="59"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60" name="Text 2"/>
          <p:cNvSpPr txBox="1"/>
          <p:nvPr/>
        </p:nvSpPr>
        <p:spPr>
          <a:xfrm>
            <a:off x="6365319" y="1039416"/>
            <a:ext cx="5962183" cy="765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a:solidFill>
                  <a:srgbClr val="FFFFFF"/>
                </a:solidFill>
                <a:latin typeface="Fraunces"/>
                <a:ea typeface="Fraunces"/>
                <a:cs typeface="Fraunces"/>
                <a:sym typeface="Fraunces"/>
              </a:defRPr>
            </a:lvl1pPr>
          </a:lstStyle>
          <a:p>
            <a:r>
              <a:t>Mobile Number Analysis</a:t>
            </a:r>
          </a:p>
        </p:txBody>
      </p:sp>
      <p:sp>
        <p:nvSpPr>
          <p:cNvPr id="61" name="Shape 3"/>
          <p:cNvSpPr/>
          <p:nvPr/>
        </p:nvSpPr>
        <p:spPr>
          <a:xfrm>
            <a:off x="6319599" y="2240637"/>
            <a:ext cx="499944" cy="499944"/>
          </a:xfrm>
          <a:prstGeom prst="roundRect">
            <a:avLst>
              <a:gd name="adj" fmla="val 20000"/>
            </a:avLst>
          </a:prstGeom>
          <a:solidFill>
            <a:srgbClr val="283157"/>
          </a:solidFill>
          <a:ln w="7620">
            <a:solidFill>
              <a:srgbClr val="414A70"/>
            </a:solidFill>
          </a:ln>
        </p:spPr>
        <p:txBody>
          <a:bodyPr lIns="45719" rIns="45719"/>
          <a:lstStyle/>
          <a:p>
            <a:endParaRPr/>
          </a:p>
        </p:txBody>
      </p:sp>
      <p:sp>
        <p:nvSpPr>
          <p:cNvPr id="62" name="Text 4"/>
          <p:cNvSpPr txBox="1"/>
          <p:nvPr/>
        </p:nvSpPr>
        <p:spPr>
          <a:xfrm>
            <a:off x="6425620" y="2282308"/>
            <a:ext cx="287783" cy="49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a:solidFill>
                  <a:srgbClr val="EBECEF"/>
                </a:solidFill>
                <a:latin typeface="Fraunces"/>
                <a:ea typeface="Fraunces"/>
                <a:cs typeface="Fraunces"/>
                <a:sym typeface="Fraunces"/>
              </a:defRPr>
            </a:lvl1pPr>
          </a:lstStyle>
          <a:p>
            <a:r>
              <a:t>1</a:t>
            </a:r>
          </a:p>
        </p:txBody>
      </p:sp>
      <p:sp>
        <p:nvSpPr>
          <p:cNvPr id="63" name="Text 5"/>
          <p:cNvSpPr txBox="1"/>
          <p:nvPr/>
        </p:nvSpPr>
        <p:spPr>
          <a:xfrm>
            <a:off x="7087432" y="2316956"/>
            <a:ext cx="2461206"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Suspicious Patterns</a:t>
            </a:r>
          </a:p>
        </p:txBody>
      </p:sp>
      <p:sp>
        <p:nvSpPr>
          <p:cNvPr id="64" name="Text 6"/>
          <p:cNvSpPr txBox="1"/>
          <p:nvPr/>
        </p:nvSpPr>
        <p:spPr>
          <a:xfrm>
            <a:off x="7087432" y="2797373"/>
            <a:ext cx="6664048" cy="110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Analyze incoming calls and messages to identify suspicious patterns associated with mobile numbers, such as spam calls, phishing attempts, or scam messages.</a:t>
            </a:r>
          </a:p>
        </p:txBody>
      </p:sp>
      <p:sp>
        <p:nvSpPr>
          <p:cNvPr id="65" name="Shape 7"/>
          <p:cNvSpPr/>
          <p:nvPr/>
        </p:nvSpPr>
        <p:spPr>
          <a:xfrm>
            <a:off x="6319599" y="4259341"/>
            <a:ext cx="499944" cy="499944"/>
          </a:xfrm>
          <a:prstGeom prst="roundRect">
            <a:avLst>
              <a:gd name="adj" fmla="val 20000"/>
            </a:avLst>
          </a:prstGeom>
          <a:solidFill>
            <a:srgbClr val="283157"/>
          </a:solidFill>
          <a:ln w="7620">
            <a:solidFill>
              <a:srgbClr val="414A70"/>
            </a:solidFill>
          </a:ln>
        </p:spPr>
        <p:txBody>
          <a:bodyPr lIns="45719" rIns="45719"/>
          <a:lstStyle/>
          <a:p>
            <a:endParaRPr/>
          </a:p>
        </p:txBody>
      </p:sp>
      <p:sp>
        <p:nvSpPr>
          <p:cNvPr id="66" name="Text 8"/>
          <p:cNvSpPr txBox="1"/>
          <p:nvPr/>
        </p:nvSpPr>
        <p:spPr>
          <a:xfrm>
            <a:off x="6425681" y="4301013"/>
            <a:ext cx="287782" cy="49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a:solidFill>
                  <a:srgbClr val="EBECEF"/>
                </a:solidFill>
                <a:latin typeface="Fraunces"/>
                <a:ea typeface="Fraunces"/>
                <a:cs typeface="Fraunces"/>
                <a:sym typeface="Fraunces"/>
              </a:defRPr>
            </a:lvl1pPr>
          </a:lstStyle>
          <a:p>
            <a:r>
              <a:t>2</a:t>
            </a:r>
          </a:p>
        </p:txBody>
      </p:sp>
      <p:sp>
        <p:nvSpPr>
          <p:cNvPr id="67" name="Text 9"/>
          <p:cNvSpPr txBox="1"/>
          <p:nvPr/>
        </p:nvSpPr>
        <p:spPr>
          <a:xfrm>
            <a:off x="7087432" y="4335660"/>
            <a:ext cx="2668524"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Spam Calls Detection</a:t>
            </a:r>
          </a:p>
        </p:txBody>
      </p:sp>
      <p:sp>
        <p:nvSpPr>
          <p:cNvPr id="68" name="Text 10"/>
          <p:cNvSpPr txBox="1"/>
          <p:nvPr/>
        </p:nvSpPr>
        <p:spPr>
          <a:xfrm>
            <a:off x="7087432" y="4816078"/>
            <a:ext cx="6664048" cy="75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Detect and alert users about potential spam calls to prevent any malicious activities or fraud attempts.</a:t>
            </a:r>
          </a:p>
        </p:txBody>
      </p:sp>
      <p:sp>
        <p:nvSpPr>
          <p:cNvPr id="69" name="Shape 11"/>
          <p:cNvSpPr/>
          <p:nvPr/>
        </p:nvSpPr>
        <p:spPr>
          <a:xfrm>
            <a:off x="6319599" y="5922645"/>
            <a:ext cx="499944" cy="499944"/>
          </a:xfrm>
          <a:prstGeom prst="roundRect">
            <a:avLst>
              <a:gd name="adj" fmla="val 20000"/>
            </a:avLst>
          </a:prstGeom>
          <a:solidFill>
            <a:srgbClr val="283157"/>
          </a:solidFill>
          <a:ln w="7620">
            <a:solidFill>
              <a:srgbClr val="414A70"/>
            </a:solidFill>
          </a:ln>
        </p:spPr>
        <p:txBody>
          <a:bodyPr lIns="45719" rIns="45719"/>
          <a:lstStyle/>
          <a:p>
            <a:endParaRPr/>
          </a:p>
        </p:txBody>
      </p:sp>
      <p:sp>
        <p:nvSpPr>
          <p:cNvPr id="70" name="Text 12"/>
          <p:cNvSpPr txBox="1"/>
          <p:nvPr/>
        </p:nvSpPr>
        <p:spPr>
          <a:xfrm>
            <a:off x="6425620" y="5964316"/>
            <a:ext cx="287783" cy="49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a:solidFill>
                  <a:srgbClr val="EBECEF"/>
                </a:solidFill>
                <a:latin typeface="Fraunces"/>
                <a:ea typeface="Fraunces"/>
                <a:cs typeface="Fraunces"/>
                <a:sym typeface="Fraunces"/>
              </a:defRPr>
            </a:lvl1pPr>
          </a:lstStyle>
          <a:p>
            <a:r>
              <a:t>3</a:t>
            </a:r>
          </a:p>
        </p:txBody>
      </p:sp>
      <p:sp>
        <p:nvSpPr>
          <p:cNvPr id="71" name="Text 13"/>
          <p:cNvSpPr txBox="1"/>
          <p:nvPr/>
        </p:nvSpPr>
        <p:spPr>
          <a:xfrm>
            <a:off x="7087432" y="5998964"/>
            <a:ext cx="3647032"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Scam Messages Identification</a:t>
            </a:r>
          </a:p>
        </p:txBody>
      </p:sp>
      <p:sp>
        <p:nvSpPr>
          <p:cNvPr id="72" name="Text 14"/>
          <p:cNvSpPr txBox="1"/>
          <p:nvPr/>
        </p:nvSpPr>
        <p:spPr>
          <a:xfrm>
            <a:off x="7087432" y="6479380"/>
            <a:ext cx="6664048" cy="758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Identify and flag scam messages to ensure users can avoid engaging with fraudulent activities.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75" name="Shape 1"/>
          <p:cNvSpPr/>
          <p:nvPr/>
        </p:nvSpPr>
        <p:spPr>
          <a:xfrm>
            <a:off x="0" y="0"/>
            <a:ext cx="14630400" cy="8229600"/>
          </a:xfrm>
          <a:prstGeom prst="rect">
            <a:avLst/>
          </a:prstGeom>
          <a:solidFill>
            <a:srgbClr val="080E26"/>
          </a:solidFill>
          <a:ln w="12700">
            <a:miter lim="400000"/>
          </a:ln>
        </p:spPr>
        <p:txBody>
          <a:bodyPr lIns="45719" rIns="45719"/>
          <a:lstStyle/>
          <a:p>
            <a:endParaRPr/>
          </a:p>
        </p:txBody>
      </p:sp>
      <p:pic>
        <p:nvPicPr>
          <p:cNvPr id="76"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pic>
        <p:nvPicPr>
          <p:cNvPr id="77" name="Image 1" descr="Image 1"/>
          <p:cNvPicPr>
            <a:picLocks noChangeAspect="1"/>
          </p:cNvPicPr>
          <p:nvPr/>
        </p:nvPicPr>
        <p:blipFill>
          <a:blip r:embed="rId3"/>
          <a:stretch>
            <a:fillRect/>
          </a:stretch>
        </p:blipFill>
        <p:spPr>
          <a:xfrm>
            <a:off x="277654" y="1649253"/>
            <a:ext cx="4931093" cy="4931094"/>
          </a:xfrm>
          <a:prstGeom prst="rect">
            <a:avLst/>
          </a:prstGeom>
          <a:ln w="12700">
            <a:miter lim="400000"/>
          </a:ln>
        </p:spPr>
      </p:pic>
      <p:sp>
        <p:nvSpPr>
          <p:cNvPr id="78" name="Text 2"/>
          <p:cNvSpPr txBox="1"/>
          <p:nvPr/>
        </p:nvSpPr>
        <p:spPr>
          <a:xfrm>
            <a:off x="6365319" y="724852"/>
            <a:ext cx="5871522" cy="765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a:solidFill>
                  <a:srgbClr val="FFFFFF"/>
                </a:solidFill>
                <a:latin typeface="Fraunces"/>
                <a:ea typeface="Fraunces"/>
                <a:cs typeface="Fraunces"/>
                <a:sym typeface="Fraunces"/>
              </a:defRPr>
            </a:lvl1pPr>
          </a:lstStyle>
          <a:p>
            <a:r>
              <a:t>SMS Header Inspection</a:t>
            </a:r>
          </a:p>
        </p:txBody>
      </p:sp>
      <p:sp>
        <p:nvSpPr>
          <p:cNvPr id="79" name="Shape 3"/>
          <p:cNvSpPr/>
          <p:nvPr/>
        </p:nvSpPr>
        <p:spPr>
          <a:xfrm>
            <a:off x="6319599" y="1752481"/>
            <a:ext cx="7477602" cy="2006203"/>
          </a:xfrm>
          <a:prstGeom prst="roundRect">
            <a:avLst>
              <a:gd name="adj" fmla="val 4984"/>
            </a:avLst>
          </a:prstGeom>
          <a:solidFill>
            <a:srgbClr val="283157"/>
          </a:solidFill>
          <a:ln w="7620">
            <a:solidFill>
              <a:srgbClr val="414A70"/>
            </a:solidFill>
          </a:ln>
        </p:spPr>
        <p:txBody>
          <a:bodyPr lIns="45719" rIns="45719"/>
          <a:lstStyle/>
          <a:p>
            <a:endParaRPr/>
          </a:p>
        </p:txBody>
      </p:sp>
      <p:sp>
        <p:nvSpPr>
          <p:cNvPr id="80" name="Text 4"/>
          <p:cNvSpPr txBox="1"/>
          <p:nvPr/>
        </p:nvSpPr>
        <p:spPr>
          <a:xfrm>
            <a:off x="6595109" y="1982272"/>
            <a:ext cx="2016360"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Header Scrutiny</a:t>
            </a:r>
          </a:p>
        </p:txBody>
      </p:sp>
      <p:sp>
        <p:nvSpPr>
          <p:cNvPr id="81" name="Text 5"/>
          <p:cNvSpPr txBox="1"/>
          <p:nvPr/>
        </p:nvSpPr>
        <p:spPr>
          <a:xfrm>
            <a:off x="6595109" y="2462689"/>
            <a:ext cx="6926580" cy="75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Scrutinize SMS headers to detect spoofed or suspicious sources, ensuring users are aware of potential phishing or fraudulent messages.</a:t>
            </a:r>
          </a:p>
        </p:txBody>
      </p:sp>
      <p:sp>
        <p:nvSpPr>
          <p:cNvPr id="82" name="Shape 6"/>
          <p:cNvSpPr/>
          <p:nvPr/>
        </p:nvSpPr>
        <p:spPr>
          <a:xfrm>
            <a:off x="6319599" y="3980855"/>
            <a:ext cx="7477602" cy="1650803"/>
          </a:xfrm>
          <a:prstGeom prst="roundRect">
            <a:avLst>
              <a:gd name="adj" fmla="val 6057"/>
            </a:avLst>
          </a:prstGeom>
          <a:solidFill>
            <a:srgbClr val="283157"/>
          </a:solidFill>
          <a:ln w="7620">
            <a:solidFill>
              <a:srgbClr val="414A70"/>
            </a:solidFill>
          </a:ln>
        </p:spPr>
        <p:txBody>
          <a:bodyPr lIns="45719" rIns="45719"/>
          <a:lstStyle/>
          <a:p>
            <a:endParaRPr/>
          </a:p>
        </p:txBody>
      </p:sp>
      <p:sp>
        <p:nvSpPr>
          <p:cNvPr id="83" name="Text 7"/>
          <p:cNvSpPr txBox="1"/>
          <p:nvPr/>
        </p:nvSpPr>
        <p:spPr>
          <a:xfrm>
            <a:off x="6595109" y="4210644"/>
            <a:ext cx="3736236"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Fraudulent Message Detection</a:t>
            </a:r>
          </a:p>
        </p:txBody>
      </p:sp>
      <p:sp>
        <p:nvSpPr>
          <p:cNvPr id="84" name="Text 8"/>
          <p:cNvSpPr txBox="1"/>
          <p:nvPr/>
        </p:nvSpPr>
        <p:spPr>
          <a:xfrm>
            <a:off x="6595109" y="4691062"/>
            <a:ext cx="6926580" cy="758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Identify and flag suspicious messages to protect users from falling victim to fraudulent schemes.</a:t>
            </a:r>
          </a:p>
        </p:txBody>
      </p:sp>
      <p:sp>
        <p:nvSpPr>
          <p:cNvPr id="85" name="Shape 9"/>
          <p:cNvSpPr/>
          <p:nvPr/>
        </p:nvSpPr>
        <p:spPr>
          <a:xfrm>
            <a:off x="6319599" y="5853827"/>
            <a:ext cx="7477602" cy="1650803"/>
          </a:xfrm>
          <a:prstGeom prst="roundRect">
            <a:avLst>
              <a:gd name="adj" fmla="val 6057"/>
            </a:avLst>
          </a:prstGeom>
          <a:solidFill>
            <a:srgbClr val="283157"/>
          </a:solidFill>
          <a:ln w="7620">
            <a:solidFill>
              <a:srgbClr val="414A70"/>
            </a:solidFill>
          </a:ln>
        </p:spPr>
        <p:txBody>
          <a:bodyPr lIns="45719" rIns="45719"/>
          <a:lstStyle/>
          <a:p>
            <a:endParaRPr/>
          </a:p>
        </p:txBody>
      </p:sp>
      <p:sp>
        <p:nvSpPr>
          <p:cNvPr id="86" name="Text 10"/>
          <p:cNvSpPr txBox="1"/>
          <p:nvPr/>
        </p:nvSpPr>
        <p:spPr>
          <a:xfrm>
            <a:off x="6595109" y="6083617"/>
            <a:ext cx="2253368"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Privacy Protection</a:t>
            </a:r>
          </a:p>
        </p:txBody>
      </p:sp>
      <p:sp>
        <p:nvSpPr>
          <p:cNvPr id="87" name="Text 11"/>
          <p:cNvSpPr txBox="1"/>
          <p:nvPr/>
        </p:nvSpPr>
        <p:spPr>
          <a:xfrm>
            <a:off x="6595109" y="6564034"/>
            <a:ext cx="6926580" cy="758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Protect user privacy by ensuring they are informed about the legitimacy of incoming messages.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90" name="Shape 1"/>
          <p:cNvSpPr/>
          <p:nvPr/>
        </p:nvSpPr>
        <p:spPr>
          <a:xfrm>
            <a:off x="0" y="0"/>
            <a:ext cx="14630400" cy="8229600"/>
          </a:xfrm>
          <a:prstGeom prst="rect">
            <a:avLst/>
          </a:prstGeom>
          <a:solidFill>
            <a:srgbClr val="080E26"/>
          </a:solidFill>
          <a:ln w="12700">
            <a:miter lim="400000"/>
          </a:ln>
        </p:spPr>
        <p:txBody>
          <a:bodyPr lIns="45719" rIns="45719"/>
          <a:lstStyle/>
          <a:p>
            <a:r>
              <a:rPr lang="en-IN" dirty="0"/>
              <a:t>Scan URLs</a:t>
            </a:r>
          </a:p>
        </p:txBody>
      </p:sp>
      <p:sp>
        <p:nvSpPr>
          <p:cNvPr id="91" name="Text 2"/>
          <p:cNvSpPr txBox="1"/>
          <p:nvPr/>
        </p:nvSpPr>
        <p:spPr>
          <a:xfrm>
            <a:off x="2083713" y="2039063"/>
            <a:ext cx="4515871" cy="765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a:solidFill>
                  <a:srgbClr val="FFFFFF"/>
                </a:solidFill>
                <a:latin typeface="Fraunces"/>
                <a:ea typeface="Fraunces"/>
                <a:cs typeface="Fraunces"/>
                <a:sym typeface="Fraunces"/>
              </a:defRPr>
            </a:lvl1pPr>
          </a:lstStyle>
          <a:p>
            <a:r>
              <a:t>URL Link Scanner</a:t>
            </a:r>
          </a:p>
        </p:txBody>
      </p:sp>
      <p:sp>
        <p:nvSpPr>
          <p:cNvPr id="92" name="Text 3"/>
          <p:cNvSpPr txBox="1"/>
          <p:nvPr/>
        </p:nvSpPr>
        <p:spPr>
          <a:xfrm>
            <a:off x="2083713" y="3288862"/>
            <a:ext cx="1453007"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FFFFFF"/>
                </a:solidFill>
                <a:latin typeface="Fraunces"/>
                <a:ea typeface="Fraunces"/>
                <a:cs typeface="Fraunces"/>
                <a:sym typeface="Fraunces"/>
              </a:defRPr>
            </a:lvl1pPr>
          </a:lstStyle>
          <a:p>
            <a:r>
              <a:rPr dirty="0"/>
              <a:t>Scan URLs</a:t>
            </a:r>
          </a:p>
        </p:txBody>
      </p:sp>
      <p:sp>
        <p:nvSpPr>
          <p:cNvPr id="93" name="Text 4"/>
          <p:cNvSpPr txBox="1"/>
          <p:nvPr/>
        </p:nvSpPr>
        <p:spPr>
          <a:xfrm>
            <a:off x="2083712" y="3858219"/>
            <a:ext cx="3064909" cy="2129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rPr dirty="0"/>
              <a:t>Scan URL links received through messages or other platforms to identify potential phishing websites, malware-infected pages, or suspicious domains.</a:t>
            </a:r>
          </a:p>
        </p:txBody>
      </p:sp>
      <p:sp>
        <p:nvSpPr>
          <p:cNvPr id="94" name="Text 5"/>
          <p:cNvSpPr txBox="1"/>
          <p:nvPr/>
        </p:nvSpPr>
        <p:spPr>
          <a:xfrm>
            <a:off x="5789652" y="3288862"/>
            <a:ext cx="2075741"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FFFFFF"/>
                </a:solidFill>
                <a:latin typeface="Fraunces"/>
                <a:ea typeface="Fraunces"/>
                <a:cs typeface="Fraunces"/>
                <a:sym typeface="Fraunces"/>
              </a:defRPr>
            </a:lvl1pPr>
          </a:lstStyle>
          <a:p>
            <a:r>
              <a:t>Threat Detection</a:t>
            </a:r>
          </a:p>
        </p:txBody>
      </p:sp>
      <p:sp>
        <p:nvSpPr>
          <p:cNvPr id="95" name="Text 6"/>
          <p:cNvSpPr txBox="1"/>
          <p:nvPr/>
        </p:nvSpPr>
        <p:spPr>
          <a:xfrm>
            <a:off x="5789652" y="3858219"/>
            <a:ext cx="3064908" cy="144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Detect and flag suspicious URLs to prevent users from accessing harmful or fraudulent websites.</a:t>
            </a:r>
          </a:p>
        </p:txBody>
      </p:sp>
      <p:sp>
        <p:nvSpPr>
          <p:cNvPr id="96" name="Text 7"/>
          <p:cNvSpPr txBox="1"/>
          <p:nvPr/>
        </p:nvSpPr>
        <p:spPr>
          <a:xfrm>
            <a:off x="9495591" y="3288862"/>
            <a:ext cx="3064908" cy="769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2100">
                <a:solidFill>
                  <a:srgbClr val="FFFFFF"/>
                </a:solidFill>
                <a:latin typeface="Fraunces"/>
                <a:ea typeface="Fraunces"/>
                <a:cs typeface="Fraunces"/>
                <a:sym typeface="Fraunces"/>
              </a:defRPr>
            </a:lvl1pPr>
          </a:lstStyle>
          <a:p>
            <a:r>
              <a:t>Cyber Threat Intelligence</a:t>
            </a:r>
          </a:p>
        </p:txBody>
      </p:sp>
      <p:sp>
        <p:nvSpPr>
          <p:cNvPr id="97" name="Text 8"/>
          <p:cNvSpPr txBox="1"/>
          <p:nvPr/>
        </p:nvSpPr>
        <p:spPr>
          <a:xfrm>
            <a:off x="9495591" y="4205406"/>
            <a:ext cx="3064908" cy="1787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Utilize TAXII/STIX by Open Cyber Threat Intelligence (alienvault) for comprehensive threat analysis and identification.</a:t>
            </a:r>
          </a:p>
        </p:txBody>
      </p:sp>
      <p:sp>
        <p:nvSpPr>
          <p:cNvPr id="2" name="Text 3">
            <a:extLst>
              <a:ext uri="{FF2B5EF4-FFF2-40B4-BE49-F238E27FC236}">
                <a16:creationId xmlns:a16="http://schemas.microsoft.com/office/drawing/2014/main" id="{13686A11-BC59-E981-6D3E-2FAE45371C93}"/>
              </a:ext>
            </a:extLst>
          </p:cNvPr>
          <p:cNvSpPr txBox="1"/>
          <p:nvPr/>
        </p:nvSpPr>
        <p:spPr>
          <a:xfrm>
            <a:off x="2069901" y="5751306"/>
            <a:ext cx="1527019" cy="423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FFFFFF"/>
                </a:solidFill>
                <a:latin typeface="Fraunces"/>
                <a:ea typeface="Fraunces"/>
                <a:cs typeface="Fraunces"/>
                <a:sym typeface="Fraunces"/>
              </a:defRPr>
            </a:lvl1pPr>
          </a:lstStyle>
          <a:p>
            <a:r>
              <a:t>URL</a:t>
            </a:r>
            <a:r>
              <a:rPr lang="en-US"/>
              <a:t> Preview </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100" name="Shape 1"/>
          <p:cNvSpPr/>
          <p:nvPr/>
        </p:nvSpPr>
        <p:spPr>
          <a:xfrm>
            <a:off x="0" y="0"/>
            <a:ext cx="14630400" cy="8229600"/>
          </a:xfrm>
          <a:prstGeom prst="rect">
            <a:avLst/>
          </a:prstGeom>
          <a:solidFill>
            <a:srgbClr val="080E26"/>
          </a:solidFill>
          <a:ln w="12700">
            <a:miter lim="400000"/>
          </a:ln>
        </p:spPr>
        <p:txBody>
          <a:bodyPr lIns="45719" rIns="45719"/>
          <a:lstStyle/>
          <a:p>
            <a:endParaRPr/>
          </a:p>
        </p:txBody>
      </p:sp>
      <p:pic>
        <p:nvPicPr>
          <p:cNvPr id="101"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02" name="Shape 2"/>
          <p:cNvSpPr/>
          <p:nvPr/>
        </p:nvSpPr>
        <p:spPr>
          <a:xfrm>
            <a:off x="0" y="0"/>
            <a:ext cx="14630400" cy="8229600"/>
          </a:xfrm>
          <a:prstGeom prst="rect">
            <a:avLst/>
          </a:prstGeom>
          <a:solidFill>
            <a:srgbClr val="080E26">
              <a:alpha val="80000"/>
            </a:srgbClr>
          </a:solidFill>
          <a:ln w="12700">
            <a:miter lim="400000"/>
          </a:ln>
        </p:spPr>
        <p:txBody>
          <a:bodyPr lIns="45719" rIns="45719"/>
          <a:lstStyle/>
          <a:p>
            <a:endParaRPr/>
          </a:p>
        </p:txBody>
      </p:sp>
      <p:sp>
        <p:nvSpPr>
          <p:cNvPr id="103" name="Text 3"/>
          <p:cNvSpPr txBox="1"/>
          <p:nvPr/>
        </p:nvSpPr>
        <p:spPr>
          <a:xfrm>
            <a:off x="2083713" y="1750218"/>
            <a:ext cx="5962983" cy="765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a:solidFill>
                  <a:srgbClr val="FFFFFF"/>
                </a:solidFill>
                <a:latin typeface="Fraunces"/>
                <a:ea typeface="Fraunces"/>
                <a:cs typeface="Fraunces"/>
                <a:sym typeface="Fraunces"/>
              </a:defRPr>
            </a:lvl1pPr>
          </a:lstStyle>
          <a:p>
            <a:r>
              <a:t>UPI Address Verification</a:t>
            </a:r>
          </a:p>
        </p:txBody>
      </p:sp>
      <p:pic>
        <p:nvPicPr>
          <p:cNvPr id="104" name="Image 1" descr="Image 1"/>
          <p:cNvPicPr>
            <a:picLocks noChangeAspect="1"/>
          </p:cNvPicPr>
          <p:nvPr/>
        </p:nvPicPr>
        <p:blipFill>
          <a:blip r:embed="rId3"/>
          <a:stretch>
            <a:fillRect/>
          </a:stretch>
        </p:blipFill>
        <p:spPr>
          <a:xfrm>
            <a:off x="2037993" y="2777846"/>
            <a:ext cx="3518059" cy="888683"/>
          </a:xfrm>
          <a:prstGeom prst="rect">
            <a:avLst/>
          </a:prstGeom>
          <a:ln w="12700">
            <a:miter lim="400000"/>
          </a:ln>
        </p:spPr>
      </p:pic>
      <p:sp>
        <p:nvSpPr>
          <p:cNvPr id="105" name="Text 4"/>
          <p:cNvSpPr txBox="1"/>
          <p:nvPr/>
        </p:nvSpPr>
        <p:spPr>
          <a:xfrm>
            <a:off x="2305883" y="3999786"/>
            <a:ext cx="2525277"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Transaction Security</a:t>
            </a:r>
          </a:p>
        </p:txBody>
      </p:sp>
      <p:sp>
        <p:nvSpPr>
          <p:cNvPr id="106" name="Text 5"/>
          <p:cNvSpPr txBox="1"/>
          <p:nvPr/>
        </p:nvSpPr>
        <p:spPr>
          <a:xfrm>
            <a:off x="2305883" y="4480202"/>
            <a:ext cx="2982279" cy="1787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Validate UPI addresses during transactions to ensure users are protected from UPI-related scams or fraudulent payments.</a:t>
            </a:r>
          </a:p>
        </p:txBody>
      </p:sp>
      <p:pic>
        <p:nvPicPr>
          <p:cNvPr id="107" name="Image 2" descr="Image 2"/>
          <p:cNvPicPr>
            <a:picLocks noChangeAspect="1"/>
          </p:cNvPicPr>
          <p:nvPr/>
        </p:nvPicPr>
        <p:blipFill>
          <a:blip r:embed="rId4"/>
          <a:stretch>
            <a:fillRect/>
          </a:stretch>
        </p:blipFill>
        <p:spPr>
          <a:xfrm>
            <a:off x="5556051" y="2777846"/>
            <a:ext cx="3518179" cy="888683"/>
          </a:xfrm>
          <a:prstGeom prst="rect">
            <a:avLst/>
          </a:prstGeom>
          <a:ln w="12700">
            <a:miter lim="400000"/>
          </a:ln>
        </p:spPr>
      </p:pic>
      <p:sp>
        <p:nvSpPr>
          <p:cNvPr id="108" name="Text 6"/>
          <p:cNvSpPr txBox="1"/>
          <p:nvPr/>
        </p:nvSpPr>
        <p:spPr>
          <a:xfrm>
            <a:off x="5823942" y="3999786"/>
            <a:ext cx="2149969"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Fraud Prevention</a:t>
            </a:r>
          </a:p>
        </p:txBody>
      </p:sp>
      <p:sp>
        <p:nvSpPr>
          <p:cNvPr id="109" name="Text 7"/>
          <p:cNvSpPr txBox="1"/>
          <p:nvPr/>
        </p:nvSpPr>
        <p:spPr>
          <a:xfrm>
            <a:off x="5823942" y="4480202"/>
            <a:ext cx="2982398" cy="11012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Prevent users from engaging in transactions involving fraudulent UPI addresses.</a:t>
            </a:r>
          </a:p>
        </p:txBody>
      </p:sp>
      <p:pic>
        <p:nvPicPr>
          <p:cNvPr id="110" name="Image 3" descr="Image 3"/>
          <p:cNvPicPr>
            <a:picLocks noChangeAspect="1"/>
          </p:cNvPicPr>
          <p:nvPr/>
        </p:nvPicPr>
        <p:blipFill>
          <a:blip r:embed="rId5"/>
          <a:stretch>
            <a:fillRect/>
          </a:stretch>
        </p:blipFill>
        <p:spPr>
          <a:xfrm>
            <a:off x="9074229" y="2777846"/>
            <a:ext cx="3518178" cy="888683"/>
          </a:xfrm>
          <a:prstGeom prst="rect">
            <a:avLst/>
          </a:prstGeom>
          <a:ln w="12700">
            <a:miter lim="400000"/>
          </a:ln>
        </p:spPr>
      </p:pic>
      <p:sp>
        <p:nvSpPr>
          <p:cNvPr id="111" name="Text 8"/>
          <p:cNvSpPr txBox="1"/>
          <p:nvPr/>
        </p:nvSpPr>
        <p:spPr>
          <a:xfrm>
            <a:off x="9342119" y="3999786"/>
            <a:ext cx="1942131"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User Protection</a:t>
            </a:r>
          </a:p>
        </p:txBody>
      </p:sp>
      <p:sp>
        <p:nvSpPr>
          <p:cNvPr id="112" name="Text 9"/>
          <p:cNvSpPr txBox="1"/>
          <p:nvPr/>
        </p:nvSpPr>
        <p:spPr>
          <a:xfrm>
            <a:off x="9342119" y="4480202"/>
            <a:ext cx="2982398" cy="144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Enhance user protection and confidence in digital transactions through rigorous address verification.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115" name="Shape 1"/>
          <p:cNvSpPr/>
          <p:nvPr/>
        </p:nvSpPr>
        <p:spPr>
          <a:xfrm>
            <a:off x="0" y="0"/>
            <a:ext cx="14630400" cy="8229600"/>
          </a:xfrm>
          <a:prstGeom prst="rect">
            <a:avLst/>
          </a:prstGeom>
          <a:solidFill>
            <a:srgbClr val="080E26"/>
          </a:solidFill>
          <a:ln w="12700">
            <a:miter lim="400000"/>
          </a:ln>
        </p:spPr>
        <p:txBody>
          <a:bodyPr lIns="45719" rIns="45719"/>
          <a:lstStyle/>
          <a:p>
            <a:endParaRPr/>
          </a:p>
        </p:txBody>
      </p:sp>
      <p:sp>
        <p:nvSpPr>
          <p:cNvPr id="116" name="Text 2"/>
          <p:cNvSpPr txBox="1"/>
          <p:nvPr/>
        </p:nvSpPr>
        <p:spPr>
          <a:xfrm>
            <a:off x="2083712" y="2072639"/>
            <a:ext cx="7702611" cy="765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a:solidFill>
                  <a:srgbClr val="FFFFFF"/>
                </a:solidFill>
                <a:latin typeface="Fraunces"/>
                <a:ea typeface="Fraunces"/>
                <a:cs typeface="Fraunces"/>
                <a:sym typeface="Fraunces"/>
              </a:defRPr>
            </a:lvl1pPr>
          </a:lstStyle>
          <a:p>
            <a:r>
              <a:t>Bitcoin Wallet Address Checker</a:t>
            </a:r>
          </a:p>
        </p:txBody>
      </p:sp>
      <p:pic>
        <p:nvPicPr>
          <p:cNvPr id="117" name="Image 0" descr="Image 0"/>
          <p:cNvPicPr>
            <a:picLocks noChangeAspect="1"/>
          </p:cNvPicPr>
          <p:nvPr/>
        </p:nvPicPr>
        <p:blipFill>
          <a:blip r:embed="rId2"/>
          <a:stretch>
            <a:fillRect/>
          </a:stretch>
        </p:blipFill>
        <p:spPr>
          <a:xfrm>
            <a:off x="2037993" y="3211353"/>
            <a:ext cx="444342" cy="466012"/>
          </a:xfrm>
          <a:prstGeom prst="rect">
            <a:avLst/>
          </a:prstGeom>
          <a:ln w="12700">
            <a:miter lim="400000"/>
          </a:ln>
        </p:spPr>
      </p:pic>
      <p:sp>
        <p:nvSpPr>
          <p:cNvPr id="118" name="Text 3"/>
          <p:cNvSpPr txBox="1"/>
          <p:nvPr/>
        </p:nvSpPr>
        <p:spPr>
          <a:xfrm>
            <a:off x="2083712" y="3899534"/>
            <a:ext cx="2965567"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Fraudulent Transactions</a:t>
            </a:r>
          </a:p>
        </p:txBody>
      </p:sp>
      <p:sp>
        <p:nvSpPr>
          <p:cNvPr id="119" name="Text 4"/>
          <p:cNvSpPr txBox="1"/>
          <p:nvPr/>
        </p:nvSpPr>
        <p:spPr>
          <a:xfrm>
            <a:off x="2083713" y="4379952"/>
            <a:ext cx="3204449" cy="1444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Verify Bitcoin wallet addresses to prevent users from engaging in fraudulent cryptocurrency transactions or scams.</a:t>
            </a:r>
          </a:p>
        </p:txBody>
      </p:sp>
      <p:pic>
        <p:nvPicPr>
          <p:cNvPr id="120" name="Image 1" descr="Image 1"/>
          <p:cNvPicPr>
            <a:picLocks noChangeAspect="1"/>
          </p:cNvPicPr>
          <p:nvPr/>
        </p:nvPicPr>
        <p:blipFill>
          <a:blip r:embed="rId2"/>
          <a:stretch>
            <a:fillRect/>
          </a:stretch>
        </p:blipFill>
        <p:spPr>
          <a:xfrm>
            <a:off x="5667137" y="3211353"/>
            <a:ext cx="444342" cy="466012"/>
          </a:xfrm>
          <a:prstGeom prst="rect">
            <a:avLst/>
          </a:prstGeom>
          <a:ln w="12700">
            <a:miter lim="400000"/>
          </a:ln>
        </p:spPr>
      </p:pic>
      <p:sp>
        <p:nvSpPr>
          <p:cNvPr id="121" name="Text 5"/>
          <p:cNvSpPr txBox="1"/>
          <p:nvPr/>
        </p:nvSpPr>
        <p:spPr>
          <a:xfrm>
            <a:off x="5712857" y="3899534"/>
            <a:ext cx="1497414"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User Safety</a:t>
            </a:r>
          </a:p>
        </p:txBody>
      </p:sp>
      <p:sp>
        <p:nvSpPr>
          <p:cNvPr id="122" name="Text 6"/>
          <p:cNvSpPr txBox="1"/>
          <p:nvPr/>
        </p:nvSpPr>
        <p:spPr>
          <a:xfrm>
            <a:off x="5712857" y="4379952"/>
            <a:ext cx="3204568" cy="1444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Ensure the safety and security of users' cryptocurrency transactions and wallet operations.</a:t>
            </a:r>
          </a:p>
        </p:txBody>
      </p:sp>
      <p:pic>
        <p:nvPicPr>
          <p:cNvPr id="123" name="Image 2" descr="Image 2"/>
          <p:cNvPicPr>
            <a:picLocks noChangeAspect="1"/>
          </p:cNvPicPr>
          <p:nvPr/>
        </p:nvPicPr>
        <p:blipFill>
          <a:blip r:embed="rId2"/>
          <a:stretch>
            <a:fillRect/>
          </a:stretch>
        </p:blipFill>
        <p:spPr>
          <a:xfrm>
            <a:off x="9296400" y="3211353"/>
            <a:ext cx="444341" cy="466012"/>
          </a:xfrm>
          <a:prstGeom prst="rect">
            <a:avLst/>
          </a:prstGeom>
          <a:ln w="12700">
            <a:miter lim="400000"/>
          </a:ln>
        </p:spPr>
      </p:pic>
      <p:sp>
        <p:nvSpPr>
          <p:cNvPr id="124" name="Text 7"/>
          <p:cNvSpPr txBox="1"/>
          <p:nvPr/>
        </p:nvSpPr>
        <p:spPr>
          <a:xfrm>
            <a:off x="9342119" y="3899534"/>
            <a:ext cx="2134994" cy="427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Scam Prevention</a:t>
            </a:r>
          </a:p>
        </p:txBody>
      </p:sp>
      <p:sp>
        <p:nvSpPr>
          <p:cNvPr id="125" name="Text 8"/>
          <p:cNvSpPr txBox="1"/>
          <p:nvPr/>
        </p:nvSpPr>
        <p:spPr>
          <a:xfrm>
            <a:off x="9342119" y="4379952"/>
            <a:ext cx="3204568" cy="1444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Prevent users from becoming victims of cryptocurrency-related scams by rigorously verifying wallet addresses.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0"/>
          <p:cNvSpPr/>
          <p:nvPr/>
        </p:nvSpPr>
        <p:spPr>
          <a:xfrm>
            <a:off x="0" y="0"/>
            <a:ext cx="14630400" cy="8229600"/>
          </a:xfrm>
          <a:prstGeom prst="rect">
            <a:avLst/>
          </a:prstGeom>
          <a:solidFill>
            <a:srgbClr val="A8AFCC"/>
          </a:solidFill>
          <a:ln w="12700">
            <a:miter lim="400000"/>
          </a:ln>
        </p:spPr>
        <p:txBody>
          <a:bodyPr lIns="45719" rIns="45719"/>
          <a:lstStyle/>
          <a:p>
            <a:endParaRPr/>
          </a:p>
        </p:txBody>
      </p:sp>
      <p:sp>
        <p:nvSpPr>
          <p:cNvPr id="128" name="Shape 1"/>
          <p:cNvSpPr/>
          <p:nvPr/>
        </p:nvSpPr>
        <p:spPr>
          <a:xfrm>
            <a:off x="0" y="0"/>
            <a:ext cx="14630400" cy="8229600"/>
          </a:xfrm>
          <a:prstGeom prst="rect">
            <a:avLst/>
          </a:prstGeom>
          <a:solidFill>
            <a:srgbClr val="080E26"/>
          </a:solidFill>
          <a:ln w="12700">
            <a:miter lim="400000"/>
          </a:ln>
        </p:spPr>
        <p:txBody>
          <a:bodyPr lIns="45719" rIns="45719"/>
          <a:lstStyle/>
          <a:p>
            <a:endParaRPr/>
          </a:p>
        </p:txBody>
      </p:sp>
      <p:pic>
        <p:nvPicPr>
          <p:cNvPr id="129" name="Image 0" descr="Image 0"/>
          <p:cNvPicPr>
            <a:picLocks noChangeAspect="1"/>
          </p:cNvPicPr>
          <p:nvPr/>
        </p:nvPicPr>
        <p:blipFill>
          <a:blip r:embed="rId2"/>
          <a:stretch>
            <a:fillRect/>
          </a:stretch>
        </p:blipFill>
        <p:spPr>
          <a:xfrm>
            <a:off x="10972800" y="0"/>
            <a:ext cx="3657600" cy="8229600"/>
          </a:xfrm>
          <a:prstGeom prst="rect">
            <a:avLst/>
          </a:prstGeom>
          <a:ln w="12700">
            <a:miter lim="400000"/>
          </a:ln>
        </p:spPr>
      </p:pic>
      <p:pic>
        <p:nvPicPr>
          <p:cNvPr id="130" name="Image 1" descr="Image 1"/>
          <p:cNvPicPr>
            <a:picLocks noChangeAspect="1"/>
          </p:cNvPicPr>
          <p:nvPr/>
        </p:nvPicPr>
        <p:blipFill>
          <a:blip r:embed="rId3"/>
          <a:stretch>
            <a:fillRect/>
          </a:stretch>
        </p:blipFill>
        <p:spPr>
          <a:xfrm>
            <a:off x="11250454" y="2957392"/>
            <a:ext cx="3102294" cy="2314695"/>
          </a:xfrm>
          <a:prstGeom prst="rect">
            <a:avLst/>
          </a:prstGeom>
          <a:ln w="12700">
            <a:miter lim="400000"/>
          </a:ln>
        </p:spPr>
      </p:pic>
      <p:sp>
        <p:nvSpPr>
          <p:cNvPr id="131" name="Text 2"/>
          <p:cNvSpPr txBox="1"/>
          <p:nvPr/>
        </p:nvSpPr>
        <p:spPr>
          <a:xfrm>
            <a:off x="878919" y="1515666"/>
            <a:ext cx="5800859" cy="765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5400"/>
              </a:lnSpc>
              <a:defRPr sz="4300">
                <a:solidFill>
                  <a:srgbClr val="FFFFFF"/>
                </a:solidFill>
                <a:latin typeface="Fraunces"/>
                <a:ea typeface="Fraunces"/>
                <a:cs typeface="Fraunces"/>
                <a:sym typeface="Fraunces"/>
              </a:defRPr>
            </a:lvl1pPr>
          </a:lstStyle>
          <a:p>
            <a:r>
              <a:t>SMS Template Analysis</a:t>
            </a:r>
          </a:p>
        </p:txBody>
      </p:sp>
      <p:sp>
        <p:nvSpPr>
          <p:cNvPr id="132" name="Shape 3"/>
          <p:cNvSpPr/>
          <p:nvPr/>
        </p:nvSpPr>
        <p:spPr>
          <a:xfrm>
            <a:off x="833199" y="2716887"/>
            <a:ext cx="499944" cy="499944"/>
          </a:xfrm>
          <a:prstGeom prst="roundRect">
            <a:avLst>
              <a:gd name="adj" fmla="val 20000"/>
            </a:avLst>
          </a:prstGeom>
          <a:solidFill>
            <a:srgbClr val="283157"/>
          </a:solidFill>
          <a:ln w="7620">
            <a:solidFill>
              <a:srgbClr val="414A70"/>
            </a:solidFill>
          </a:ln>
        </p:spPr>
        <p:txBody>
          <a:bodyPr lIns="45719" rIns="45719"/>
          <a:lstStyle/>
          <a:p>
            <a:endParaRPr/>
          </a:p>
        </p:txBody>
      </p:sp>
      <p:sp>
        <p:nvSpPr>
          <p:cNvPr id="133" name="Text 4"/>
          <p:cNvSpPr txBox="1"/>
          <p:nvPr/>
        </p:nvSpPr>
        <p:spPr>
          <a:xfrm>
            <a:off x="939220" y="2758558"/>
            <a:ext cx="287782" cy="49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a:solidFill>
                  <a:srgbClr val="EBECEF"/>
                </a:solidFill>
                <a:latin typeface="Fraunces"/>
                <a:ea typeface="Fraunces"/>
                <a:cs typeface="Fraunces"/>
                <a:sym typeface="Fraunces"/>
              </a:defRPr>
            </a:lvl1pPr>
          </a:lstStyle>
          <a:p>
            <a:r>
              <a:t>1</a:t>
            </a:r>
          </a:p>
        </p:txBody>
      </p:sp>
      <p:sp>
        <p:nvSpPr>
          <p:cNvPr id="134" name="Text 5"/>
          <p:cNvSpPr txBox="1"/>
          <p:nvPr/>
        </p:nvSpPr>
        <p:spPr>
          <a:xfrm>
            <a:off x="1601032" y="2793206"/>
            <a:ext cx="2328117"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Content Inspection</a:t>
            </a:r>
          </a:p>
        </p:txBody>
      </p:sp>
      <p:sp>
        <p:nvSpPr>
          <p:cNvPr id="135" name="Text 6"/>
          <p:cNvSpPr txBox="1"/>
          <p:nvPr/>
        </p:nvSpPr>
        <p:spPr>
          <a:xfrm>
            <a:off x="1601032" y="3273623"/>
            <a:ext cx="3728562" cy="1444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Analyze the content and structure of SMS templates to identify common scam patterns, ensuring users are informed about potential threats.</a:t>
            </a:r>
          </a:p>
        </p:txBody>
      </p:sp>
      <p:sp>
        <p:nvSpPr>
          <p:cNvPr id="136" name="Shape 7"/>
          <p:cNvSpPr/>
          <p:nvPr/>
        </p:nvSpPr>
        <p:spPr>
          <a:xfrm>
            <a:off x="5597485" y="2716887"/>
            <a:ext cx="499944" cy="499944"/>
          </a:xfrm>
          <a:prstGeom prst="roundRect">
            <a:avLst>
              <a:gd name="adj" fmla="val 20000"/>
            </a:avLst>
          </a:prstGeom>
          <a:solidFill>
            <a:srgbClr val="283157"/>
          </a:solidFill>
          <a:ln w="7620">
            <a:solidFill>
              <a:srgbClr val="414A70"/>
            </a:solidFill>
          </a:ln>
        </p:spPr>
        <p:txBody>
          <a:bodyPr lIns="45719" rIns="45719"/>
          <a:lstStyle/>
          <a:p>
            <a:endParaRPr/>
          </a:p>
        </p:txBody>
      </p:sp>
      <p:sp>
        <p:nvSpPr>
          <p:cNvPr id="137" name="Text 8"/>
          <p:cNvSpPr txBox="1"/>
          <p:nvPr/>
        </p:nvSpPr>
        <p:spPr>
          <a:xfrm>
            <a:off x="5703566" y="2758558"/>
            <a:ext cx="287783" cy="49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a:solidFill>
                  <a:srgbClr val="EBECEF"/>
                </a:solidFill>
                <a:latin typeface="Fraunces"/>
                <a:ea typeface="Fraunces"/>
                <a:cs typeface="Fraunces"/>
                <a:sym typeface="Fraunces"/>
              </a:defRPr>
            </a:lvl1pPr>
          </a:lstStyle>
          <a:p>
            <a:r>
              <a:t>2</a:t>
            </a:r>
          </a:p>
        </p:txBody>
      </p:sp>
      <p:sp>
        <p:nvSpPr>
          <p:cNvPr id="138" name="Text 9"/>
          <p:cNvSpPr txBox="1"/>
          <p:nvPr/>
        </p:nvSpPr>
        <p:spPr>
          <a:xfrm>
            <a:off x="6365319" y="2793206"/>
            <a:ext cx="3335795"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Scam Patterns Recognition</a:t>
            </a:r>
          </a:p>
        </p:txBody>
      </p:sp>
      <p:sp>
        <p:nvSpPr>
          <p:cNvPr id="139" name="Text 10"/>
          <p:cNvSpPr txBox="1"/>
          <p:nvPr/>
        </p:nvSpPr>
        <p:spPr>
          <a:xfrm>
            <a:off x="6365319" y="3273623"/>
            <a:ext cx="3728562" cy="110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Recognize and flag SMS templates with known scam patterns to alert users of potential fraudulent activities.</a:t>
            </a:r>
          </a:p>
        </p:txBody>
      </p:sp>
      <p:sp>
        <p:nvSpPr>
          <p:cNvPr id="140" name="Shape 11"/>
          <p:cNvSpPr/>
          <p:nvPr/>
        </p:nvSpPr>
        <p:spPr>
          <a:xfrm>
            <a:off x="833199" y="5446395"/>
            <a:ext cx="499944" cy="499944"/>
          </a:xfrm>
          <a:prstGeom prst="roundRect">
            <a:avLst>
              <a:gd name="adj" fmla="val 20000"/>
            </a:avLst>
          </a:prstGeom>
          <a:solidFill>
            <a:srgbClr val="283157"/>
          </a:solidFill>
          <a:ln w="7620">
            <a:solidFill>
              <a:srgbClr val="414A70"/>
            </a:solidFill>
          </a:ln>
        </p:spPr>
        <p:txBody>
          <a:bodyPr lIns="45719" rIns="45719"/>
          <a:lstStyle/>
          <a:p>
            <a:endParaRPr/>
          </a:p>
        </p:txBody>
      </p:sp>
      <p:sp>
        <p:nvSpPr>
          <p:cNvPr id="141" name="Text 12"/>
          <p:cNvSpPr txBox="1"/>
          <p:nvPr/>
        </p:nvSpPr>
        <p:spPr>
          <a:xfrm>
            <a:off x="939220" y="5488066"/>
            <a:ext cx="287783" cy="49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ts val="3200"/>
              </a:lnSpc>
              <a:defRPr sz="2600">
                <a:solidFill>
                  <a:srgbClr val="EBECEF"/>
                </a:solidFill>
                <a:latin typeface="Fraunces"/>
                <a:ea typeface="Fraunces"/>
                <a:cs typeface="Fraunces"/>
                <a:sym typeface="Fraunces"/>
              </a:defRPr>
            </a:lvl1pPr>
          </a:lstStyle>
          <a:p>
            <a:r>
              <a:t>3</a:t>
            </a:r>
          </a:p>
        </p:txBody>
      </p:sp>
      <p:sp>
        <p:nvSpPr>
          <p:cNvPr id="142" name="Text 13"/>
          <p:cNvSpPr txBox="1"/>
          <p:nvPr/>
        </p:nvSpPr>
        <p:spPr>
          <a:xfrm>
            <a:off x="1601032" y="5522714"/>
            <a:ext cx="2041363" cy="427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nSpc>
                <a:spcPts val="2700"/>
              </a:lnSpc>
              <a:defRPr sz="2100">
                <a:solidFill>
                  <a:srgbClr val="EBECEF"/>
                </a:solidFill>
                <a:latin typeface="Fraunces"/>
                <a:ea typeface="Fraunces"/>
                <a:cs typeface="Fraunces"/>
                <a:sym typeface="Fraunces"/>
              </a:defRPr>
            </a:lvl1pPr>
          </a:lstStyle>
          <a:p>
            <a:r>
              <a:t>User Awareness</a:t>
            </a:r>
          </a:p>
        </p:txBody>
      </p:sp>
      <p:sp>
        <p:nvSpPr>
          <p:cNvPr id="143" name="Text 14"/>
          <p:cNvSpPr txBox="1"/>
          <p:nvPr/>
        </p:nvSpPr>
        <p:spPr>
          <a:xfrm>
            <a:off x="1601033" y="6003130"/>
            <a:ext cx="8492847" cy="758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2700"/>
              </a:lnSpc>
              <a:defRPr sz="1700">
                <a:solidFill>
                  <a:srgbClr val="EBECEF"/>
                </a:solidFill>
                <a:latin typeface="Epilogue"/>
                <a:ea typeface="Epilogue"/>
                <a:cs typeface="Epilogue"/>
                <a:sym typeface="Epilogue"/>
              </a:defRPr>
            </a:lvl1pPr>
          </a:lstStyle>
          <a:p>
            <a:r>
              <a:t>Empower users by providing insights into common scam tactics within SMS messages, helping them stay vigilant.</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669</TotalTime>
  <Words>575</Words>
  <Application>Microsoft Macintosh PowerPoint</Application>
  <PresentationFormat>Custom</PresentationFormat>
  <Paragraphs>76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raj rawariya</cp:lastModifiedBy>
  <cp:revision>2</cp:revision>
  <dcterms:modified xsi:type="dcterms:W3CDTF">2024-03-25T05:07:37Z</dcterms:modified>
</cp:coreProperties>
</file>